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67" r:id="rId18"/>
    <p:sldId id="268" r:id="rId19"/>
    <p:sldId id="269" r:id="rId20"/>
    <p:sldId id="270" r:id="rId21"/>
    <p:sldId id="271" r:id="rId22"/>
    <p:sldId id="274" r:id="rId23"/>
    <p:sldId id="275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73589-720E-48ED-8FA9-3A9484DDE1B6}" type="datetimeFigureOut">
              <a:rPr lang="es-ES" smtClean="0"/>
              <a:pPr/>
              <a:t>04/11/2012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D45B-D48D-42EC-BC5D-E6D1BD661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D45B-D48D-42EC-BC5D-E6D1BD6619B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D9C7-7D67-40E0-ABA7-8A3204410065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A217-85E5-4125-A1DB-AFF328CF2E99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A469-407F-4890-87B1-2E4513B6078C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E80-2F2A-4E26-B14A-B80021E23DE0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72E-9752-4EAB-940A-A7CD836C41B4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2B1D-A1A5-41C2-A4DA-4F0DB879740C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7B4E-2FA0-4E1C-B9F5-D4B2898BEA6C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D640-6C64-481A-A80D-272C59E4B302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D606-C074-4CFC-A3F7-D4184B26D16D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96D-1917-4D03-9DC6-63C823E89A78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F601-B7DD-44F7-BE65-813327A36506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8A4A-E1CB-4673-8E91-DAFB9F22F824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6E18-B58F-4E51-B2D2-5D084ACB38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FPD\Escritorio\produccion%20de%20television\tv%20el%20chavo%20del%20ocho%20-%20que%20bonita%20vecindad.mp3" TargetMode="External"/><Relationship Id="rId1" Type="http://schemas.openxmlformats.org/officeDocument/2006/relationships/audio" Target="file:///C:\Documents%20and%20Settings\FPD\Escritorio\produccion%20de%20television\tv%20el%20chavo%20del%20ocho%20-%20que%20bonita%20vecindad417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FPD\Escritorio\produccion%20de%20television\El%20chavo%20SONIDO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PD\Escritorio\produccion%20de%20television\PARTE%201.avi" TargetMode="External"/><Relationship Id="rId6" Type="http://schemas.openxmlformats.org/officeDocument/2006/relationships/image" Target="../media/image45.png"/><Relationship Id="rId5" Type="http://schemas.openxmlformats.org/officeDocument/2006/relationships/hyperlink" Target="http://www.youtube.com/watch?v=_xqXi4rzwag" TargetMode="Externa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reporte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40" y="2143116"/>
            <a:ext cx="4340400" cy="296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8 Título"/>
          <p:cNvSpPr txBox="1">
            <a:spLocks/>
          </p:cNvSpPr>
          <p:nvPr/>
        </p:nvSpPr>
        <p:spPr>
          <a:xfrm>
            <a:off x="500034" y="285728"/>
            <a:ext cx="8286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COMO SE PRODUCEN LOS PROGRAMAS DE TELEVISIÓN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9269-7B3D-4F3A-815B-B4B07A80F3FD}" type="datetime1">
              <a:rPr lang="es-ES" smtClean="0"/>
              <a:pPr/>
              <a:t>04/11/2012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GUIONISTAS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 </a:t>
            </a:r>
          </a:p>
          <a:p>
            <a:endParaRPr lang="es-ES" dirty="0"/>
          </a:p>
        </p:txBody>
      </p:sp>
      <p:pic>
        <p:nvPicPr>
          <p:cNvPr id="11" name="10 Imagen" descr="WO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269" y="3857628"/>
            <a:ext cx="1903153" cy="2214578"/>
          </a:xfrm>
          <a:prstGeom prst="rect">
            <a:avLst/>
          </a:prstGeom>
        </p:spPr>
      </p:pic>
      <p:pic>
        <p:nvPicPr>
          <p:cNvPr id="10" name="9 Imagen" descr="guion ejemplo.jpg"/>
          <p:cNvPicPr>
            <a:picLocks noChangeAspect="1"/>
          </p:cNvPicPr>
          <p:nvPr/>
        </p:nvPicPr>
        <p:blipFill>
          <a:blip r:embed="rId4"/>
          <a:srcRect t="6250" b="5208"/>
          <a:stretch>
            <a:fillRect/>
          </a:stretch>
        </p:blipFill>
        <p:spPr>
          <a:xfrm>
            <a:off x="4819093" y="2285992"/>
            <a:ext cx="3207123" cy="3786214"/>
          </a:xfrm>
          <a:prstGeom prst="rect">
            <a:avLst/>
          </a:prstGeom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PRODUCTOR</a:t>
            </a:r>
          </a:p>
          <a:p>
            <a:endParaRPr lang="es-ES" dirty="0" smtClean="0"/>
          </a:p>
          <a:p>
            <a:r>
              <a:rPr lang="es-ES" dirty="0" smtClean="0"/>
              <a:t>PROFESIONAL CAPACITADO PARA REALIZAR LAS LABORES DE PREPARACIÓN Y DESARROLLO DE TODO TIPO DE PROGRAMAS, DE CAPTACIÓN Y GESTIÓN DE RECURSOS ECONÓMICOS, MATERIALES Y HUMANOS, ASÍ COMO DE RELACIONES PÚBLICAS, DEBIENDO CONTRIBUIR A LA LOCALIZACIÓN Y AL MONTAJE DE ESCENARIOS.</a:t>
            </a:r>
            <a:endParaRPr lang="es-ES" dirty="0"/>
          </a:p>
        </p:txBody>
      </p:sp>
      <p:pic>
        <p:nvPicPr>
          <p:cNvPr id="12" name="11 Imagen" descr="BODA-E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929066"/>
            <a:ext cx="3643306" cy="2438991"/>
          </a:xfrm>
          <a:prstGeom prst="rect">
            <a:avLst/>
          </a:prstGeom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E80-2F2A-4E26-B14A-B80021E23DE0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8 Título"/>
          <p:cNvSpPr txBox="1">
            <a:spLocks/>
          </p:cNvSpPr>
          <p:nvPr/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COMO SE PRODUCEN LOS PROGRAMAS DE TELEVISIÓN</a:t>
            </a:r>
            <a:endParaRPr kumimoji="0" lang="es-E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4 Marcador de contenido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contenido"/>
          <p:cNvSpPr txBox="1">
            <a:spLocks noGrp="1"/>
          </p:cNvSpPr>
          <p:nvPr>
            <p:ph idx="1"/>
          </p:nvPr>
        </p:nvSpPr>
        <p:spPr>
          <a:xfrm>
            <a:off x="457200" y="19928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4400" dirty="0" smtClean="0">
                <a:latin typeface="Cooper Black" pitchFamily="18" charset="0"/>
              </a:rPr>
              <a:t>LIBRETO</a:t>
            </a:r>
          </a:p>
        </p:txBody>
      </p:sp>
      <p:pic>
        <p:nvPicPr>
          <p:cNvPr id="11" name="10 Imagen" descr="Miguel Sabido y Jaime Chabaud durante la char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350" y="2843689"/>
            <a:ext cx="4305300" cy="285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dirty="0" smtClean="0"/>
              <a:t>COMO HACER UN LIBRETO</a:t>
            </a:r>
            <a:br>
              <a:rPr lang="es-ES" dirty="0" smtClean="0"/>
            </a:br>
            <a:r>
              <a:rPr lang="es-ES" dirty="0" smtClean="0"/>
              <a:t>Para hacer un libreto primero tienes que agarrar una hoja y dividirla en dos ( verticalmente ) pero antes te cuento que es un libreto...Un libreto es una especie de librito donde está escrito lo que tienen que decir cada actor.</a:t>
            </a:r>
            <a:br>
              <a:rPr lang="es-ES" dirty="0" smtClean="0"/>
            </a:br>
            <a:r>
              <a:rPr lang="es-ES" dirty="0" smtClean="0"/>
              <a:t>[</a:t>
            </a:r>
            <a:r>
              <a:rPr lang="es-ES" dirty="0" err="1" smtClean="0"/>
              <a:t>pic</a:t>
            </a:r>
            <a:r>
              <a:rPr lang="es-ES" dirty="0" smtClean="0"/>
              <a:t>]</a:t>
            </a:r>
            <a:br>
              <a:rPr lang="es-ES" dirty="0" smtClean="0"/>
            </a:br>
            <a:r>
              <a:rPr lang="es-ES" dirty="0" smtClean="0"/>
              <a:t>EJEMPLO 1:</a:t>
            </a:r>
            <a:br>
              <a:rPr lang="es-ES" dirty="0" smtClean="0"/>
            </a:br>
            <a:r>
              <a:rPr lang="es-ES" dirty="0" smtClean="0"/>
              <a:t>MARCELA: hola Martin</a:t>
            </a:r>
            <a:br>
              <a:rPr lang="es-ES" dirty="0" smtClean="0"/>
            </a:br>
            <a:r>
              <a:rPr lang="es-ES" dirty="0" smtClean="0"/>
              <a:t>MARTÍN : Hola Marcela.</a:t>
            </a:r>
            <a:br>
              <a:rPr lang="es-ES" dirty="0" smtClean="0"/>
            </a:br>
            <a:r>
              <a:rPr lang="es-ES" dirty="0" smtClean="0"/>
              <a:t>[</a:t>
            </a:r>
            <a:r>
              <a:rPr lang="es-ES" dirty="0" err="1" smtClean="0"/>
              <a:t>pic</a:t>
            </a:r>
            <a:r>
              <a:rPr lang="es-ES" dirty="0" smtClean="0"/>
              <a:t>]</a:t>
            </a:r>
            <a:br>
              <a:rPr lang="es-ES" dirty="0" smtClean="0"/>
            </a:br>
            <a:r>
              <a:rPr lang="es-ES" dirty="0" smtClean="0"/>
              <a:t>Te imaginas si Martin en ves de decir su texto dice: hola María....Nadie entendería nada....</a:t>
            </a:r>
            <a:br>
              <a:rPr lang="es-ES" dirty="0" smtClean="0"/>
            </a:br>
            <a:r>
              <a:rPr lang="es-ES" dirty="0" smtClean="0"/>
              <a:t>En un libreto todo tiene relación con todo. Dada esta puesto porque si...Los actores están consiente de eso.</a:t>
            </a:r>
            <a:br>
              <a:rPr lang="es-ES" dirty="0" smtClean="0"/>
            </a:br>
            <a:r>
              <a:rPr lang="es-ES" dirty="0" smtClean="0"/>
              <a:t>Un libreto se divide en tres partes por lo menos...</a:t>
            </a:r>
            <a:br>
              <a:rPr lang="es-ES" dirty="0" smtClean="0"/>
            </a:br>
            <a:r>
              <a:rPr lang="es-ES" dirty="0" smtClean="0"/>
              <a:t>1) Nombre .</a:t>
            </a:r>
            <a:br>
              <a:rPr lang="es-ES" dirty="0" smtClean="0"/>
            </a:br>
            <a:r>
              <a:rPr lang="es-ES" dirty="0" smtClean="0"/>
              <a:t>2) el texto</a:t>
            </a:r>
            <a:br>
              <a:rPr lang="es-ES" dirty="0" smtClean="0"/>
            </a:br>
            <a:r>
              <a:rPr lang="es-ES" dirty="0" smtClean="0"/>
              <a:t>3)Contexto y acciones</a:t>
            </a:r>
            <a:br>
              <a:rPr lang="es-ES" dirty="0" smtClean="0"/>
            </a:br>
            <a:r>
              <a:rPr lang="es-ES" dirty="0" smtClean="0"/>
              <a:t>Explicaremos cada una de ellas</a:t>
            </a:r>
            <a:br>
              <a:rPr lang="es-ES" dirty="0" smtClean="0"/>
            </a:br>
            <a:r>
              <a:rPr lang="es-ES" dirty="0" smtClean="0"/>
              <a:t>Primero explicaremos el Nombre. El nombre es el nombre del personaje que dice un texto. Este va siempre en mayúscula</a:t>
            </a:r>
            <a:br>
              <a:rPr lang="es-ES" dirty="0" smtClean="0"/>
            </a:br>
            <a:r>
              <a:rPr lang="es-ES" dirty="0" smtClean="0"/>
              <a:t>[</a:t>
            </a:r>
            <a:r>
              <a:rPr lang="es-ES" dirty="0" err="1" smtClean="0"/>
              <a:t>pic</a:t>
            </a:r>
            <a:r>
              <a:rPr lang="es-ES" dirty="0" smtClean="0"/>
              <a:t>]</a:t>
            </a:r>
            <a:br>
              <a:rPr lang="es-ES" dirty="0" smtClean="0"/>
            </a:br>
            <a:r>
              <a:rPr lang="es-ES" dirty="0" smtClean="0"/>
              <a:t>Ejemplo 2:</a:t>
            </a:r>
            <a:br>
              <a:rPr lang="es-ES" dirty="0" smtClean="0"/>
            </a:br>
            <a:r>
              <a:rPr lang="es-ES" dirty="0" smtClean="0"/>
              <a:t>JUAN: (Juan mira a los ojos a Gaby) El amor se ve en tus ojos.</a:t>
            </a:r>
            <a:br>
              <a:rPr lang="es-ES" dirty="0" smtClean="0"/>
            </a:br>
            <a:r>
              <a:rPr lang="es-ES" dirty="0" smtClean="0"/>
              <a:t>GABY: (Gaby mira a los ojos a Juan) El amor se ve en tus ojos.</a:t>
            </a:r>
            <a:br>
              <a:rPr lang="es-ES" dirty="0" smtClean="0"/>
            </a:br>
            <a:r>
              <a:rPr lang="es-ES" dirty="0" smtClean="0"/>
              <a:t>[</a:t>
            </a:r>
            <a:r>
              <a:rPr lang="es-ES" dirty="0" err="1" smtClean="0"/>
              <a:t>pic</a:t>
            </a:r>
            <a:r>
              <a:rPr lang="es-ES" dirty="0" smtClean="0"/>
              <a:t>]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E80-2F2A-4E26-B14A-B80021E23DE0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8 Título"/>
          <p:cNvSpPr txBox="1">
            <a:spLocks/>
          </p:cNvSpPr>
          <p:nvPr/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COMO SE PRODUCEN LOS PROGRAMAS DE TELEVISIÓN</a:t>
            </a:r>
            <a:endParaRPr kumimoji="0" lang="es-E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4 Marcador de contenido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400" dirty="0" smtClean="0"/>
              <a:t>En este ejemplo podemos ver que hay dos Nombres. El primero que es JUAN y el segundo que es Gaby. Se diferencian del resto del texto porque están escrito con mayúscula y adelante tienen dos puntos.</a:t>
            </a:r>
            <a:br>
              <a:rPr lang="es-ES" sz="1400" dirty="0" smtClean="0"/>
            </a:br>
            <a:r>
              <a:rPr lang="es-ES" sz="1400" dirty="0" smtClean="0"/>
              <a:t>arriba</a:t>
            </a:r>
            <a:br>
              <a:rPr lang="es-ES" sz="1400" dirty="0" smtClean="0"/>
            </a:br>
            <a:r>
              <a:rPr lang="es-ES" sz="1400" dirty="0" smtClean="0"/>
              <a:t>Ahora pasemos a el texto. El texto es lo que tiene que decir el actor. Esta escrito de forma clara.</a:t>
            </a:r>
            <a:br>
              <a:rPr lang="es-ES" sz="1400" dirty="0" smtClean="0"/>
            </a:br>
            <a:r>
              <a:rPr lang="es-ES" sz="1400" dirty="0" smtClean="0"/>
              <a:t>[</a:t>
            </a:r>
            <a:r>
              <a:rPr lang="es-ES" sz="1400" dirty="0" err="1" smtClean="0"/>
              <a:t>pic</a:t>
            </a:r>
            <a:r>
              <a:rPr lang="es-ES" sz="1400" dirty="0" smtClean="0"/>
              <a:t>]</a:t>
            </a:r>
            <a:br>
              <a:rPr lang="es-ES" sz="1400" dirty="0" smtClean="0"/>
            </a:br>
            <a:r>
              <a:rPr lang="es-ES" sz="1400" dirty="0" smtClean="0"/>
              <a:t>Ejemplo 3:</a:t>
            </a:r>
            <a:br>
              <a:rPr lang="es-ES" sz="1400" dirty="0" smtClean="0"/>
            </a:br>
            <a:r>
              <a:rPr lang="es-ES" sz="1400" dirty="0" smtClean="0"/>
              <a:t>JUAN: (Mira a los ojos a Gaby) El amor está en tus ojos.</a:t>
            </a:r>
            <a:br>
              <a:rPr lang="es-ES" sz="1400" dirty="0" smtClean="0"/>
            </a:br>
            <a:r>
              <a:rPr lang="es-ES" sz="1400" dirty="0" smtClean="0"/>
              <a:t>GABY: (Mira a los ojos a Juan) El amor está en tus ojos.</a:t>
            </a:r>
            <a:br>
              <a:rPr lang="es-ES" sz="1400" dirty="0" smtClean="0"/>
            </a:br>
            <a:r>
              <a:rPr lang="es-ES" sz="1400" dirty="0" smtClean="0"/>
              <a:t>[</a:t>
            </a:r>
            <a:r>
              <a:rPr lang="es-ES" sz="1400" dirty="0" err="1" smtClean="0"/>
              <a:t>pic</a:t>
            </a:r>
            <a:r>
              <a:rPr lang="es-ES" sz="1400" dirty="0" smtClean="0"/>
              <a:t>]</a:t>
            </a:r>
            <a:br>
              <a:rPr lang="es-ES" sz="1400" dirty="0" smtClean="0"/>
            </a:br>
            <a:r>
              <a:rPr lang="es-ES" sz="1400" dirty="0" smtClean="0"/>
              <a:t>En el ejemplo 3 se puede ver claramente como se distingue el texto.</a:t>
            </a:r>
            <a:br>
              <a:rPr lang="es-ES" sz="1400" dirty="0" smtClean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-No está encerrado entre paréntesis</a:t>
            </a:r>
            <a:br>
              <a:rPr lang="es-ES" sz="1400" dirty="0" smtClean="0"/>
            </a:br>
            <a:r>
              <a:rPr lang="es-ES" sz="1400" dirty="0" smtClean="0"/>
              <a:t>- Está escrito en forma clara</a:t>
            </a:r>
            <a:br>
              <a:rPr lang="es-ES" sz="1400" dirty="0" smtClean="0"/>
            </a:br>
            <a:r>
              <a:rPr lang="es-ES" sz="1400" dirty="0" smtClean="0"/>
              <a:t>[</a:t>
            </a:r>
            <a:r>
              <a:rPr lang="es-ES" sz="1400" dirty="0" err="1" smtClean="0"/>
              <a:t>pic</a:t>
            </a:r>
            <a:r>
              <a:rPr lang="es-ES" sz="1400" dirty="0" smtClean="0"/>
              <a:t>]</a:t>
            </a:r>
            <a:br>
              <a:rPr lang="es-ES" sz="1400" dirty="0" smtClean="0"/>
            </a:br>
            <a:r>
              <a:rPr lang="es-ES" sz="1400" dirty="0" smtClean="0"/>
              <a:t>IMPORTANTE:</a:t>
            </a:r>
            <a:br>
              <a:rPr lang="es-ES" sz="1400" dirty="0" smtClean="0"/>
            </a:br>
            <a:r>
              <a:rPr lang="es-ES" sz="1400" dirty="0" smtClean="0"/>
              <a:t>Los nombres de los personajes cuando se escriben en el texto, se lo deben hacer en forma normal (Gaby) y no todo con mayúscula (GABY)</a:t>
            </a:r>
            <a:br>
              <a:rPr lang="es-ES" sz="1400" dirty="0" smtClean="0"/>
            </a:br>
            <a:r>
              <a:rPr lang="es-ES" sz="1400" dirty="0" smtClean="0"/>
              <a:t>Ejemplo 4:</a:t>
            </a:r>
            <a:br>
              <a:rPr lang="es-ES" sz="1400" dirty="0" smtClean="0"/>
            </a:br>
            <a:r>
              <a:rPr lang="es-ES" sz="1400" dirty="0" smtClean="0"/>
              <a:t>JUAN: ( Mira los ojos a Gaby) El amor, Gaby, está en tus ojos</a:t>
            </a:r>
            <a:br>
              <a:rPr lang="es-ES" sz="1400" dirty="0" smtClean="0"/>
            </a:br>
            <a:r>
              <a:rPr lang="es-ES" sz="1400" dirty="0" smtClean="0"/>
              <a:t>GABY: ( Mira a los ojos a Juan) El amor, Juan, está en tus ojos</a:t>
            </a:r>
            <a:br>
              <a:rPr lang="es-ES" sz="1400" dirty="0" smtClean="0"/>
            </a:br>
            <a:r>
              <a:rPr lang="es-ES" sz="1400" dirty="0" smtClean="0"/>
              <a:t>arriba</a:t>
            </a:r>
            <a:br>
              <a:rPr lang="es-ES" sz="1400" dirty="0" smtClean="0"/>
            </a:br>
            <a:r>
              <a:rPr lang="es-ES" sz="1400" dirty="0" smtClean="0"/>
              <a:t/>
            </a:r>
            <a:br>
              <a:rPr lang="es-ES" sz="1400" dirty="0" smtClean="0"/>
            </a:br>
            <a:endParaRPr lang="es-ES" sz="1400" dirty="0" smtClean="0"/>
          </a:p>
          <a:p>
            <a:endParaRPr lang="es-ES" sz="1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E80-2F2A-4E26-B14A-B80021E23DE0}" type="datetime1">
              <a:rPr lang="es-ES" smtClean="0"/>
              <a:pPr/>
              <a:t>04/11/2012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6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4 Marcador de contenido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E80-2F2A-4E26-B14A-B80021E23DE0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8 Título"/>
          <p:cNvSpPr txBox="1">
            <a:spLocks/>
          </p:cNvSpPr>
          <p:nvPr/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COMO SE PRODUCEN LOS PROGRAMAS DE TELEVISIÓN</a:t>
            </a:r>
            <a:endParaRPr kumimoji="0" lang="es-E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4 Marcador de contenido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contenido"/>
          <p:cNvSpPr txBox="1">
            <a:spLocks noGrp="1"/>
          </p:cNvSpPr>
          <p:nvPr>
            <p:ph idx="1"/>
          </p:nvPr>
        </p:nvSpPr>
        <p:spPr>
          <a:xfrm>
            <a:off x="457200" y="19928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4400" dirty="0" err="1" smtClean="0">
                <a:latin typeface="Cooper Black" pitchFamily="18" charset="0"/>
              </a:rPr>
              <a:t>ILUMINACION</a:t>
            </a:r>
            <a:endParaRPr lang="es-ES" sz="4400" dirty="0" smtClean="0">
              <a:latin typeface="Cooper Black" pitchFamily="18" charset="0"/>
            </a:endParaRPr>
          </a:p>
        </p:txBody>
      </p:sp>
      <p:pic>
        <p:nvPicPr>
          <p:cNvPr id="9" name="8 Imagen" descr="s6302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2895600"/>
            <a:ext cx="3708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E80-2F2A-4E26-B14A-B80021E23DE0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8 Título"/>
          <p:cNvSpPr txBox="1">
            <a:spLocks/>
          </p:cNvSpPr>
          <p:nvPr/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COMO SE PRODUCEN LOS PROGRAMAS DE TELEVISIÓN</a:t>
            </a:r>
            <a:endParaRPr kumimoji="0" lang="es-E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4 Marcador de contenido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contenido"/>
          <p:cNvSpPr txBox="1">
            <a:spLocks noGrp="1"/>
          </p:cNvSpPr>
          <p:nvPr>
            <p:ph idx="1"/>
          </p:nvPr>
        </p:nvSpPr>
        <p:spPr>
          <a:xfrm>
            <a:off x="457200" y="19928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4400" dirty="0" smtClean="0">
                <a:latin typeface="Cooper Black" pitchFamily="18" charset="0"/>
              </a:rPr>
              <a:t>SONIDO</a:t>
            </a:r>
          </a:p>
        </p:txBody>
      </p:sp>
      <p:pic>
        <p:nvPicPr>
          <p:cNvPr id="11" name="10 Imagen" descr="SONI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2895600"/>
            <a:ext cx="3517900" cy="260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04800" y="2095500"/>
            <a:ext cx="8578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Cooper Black" pitchFamily="18" charset="0"/>
              </a:rPr>
              <a:t>ELENCO</a:t>
            </a:r>
            <a:r>
              <a:rPr lang="en-US" sz="4400" dirty="0" smtClean="0">
                <a:latin typeface="Cooper Black" pitchFamily="18" charset="0"/>
              </a:rPr>
              <a:t> DEL </a:t>
            </a:r>
            <a:r>
              <a:rPr lang="en-US" sz="4400" dirty="0" err="1" smtClean="0">
                <a:latin typeface="Cooper Black" pitchFamily="18" charset="0"/>
              </a:rPr>
              <a:t>PROGRAMA</a:t>
            </a:r>
            <a:endParaRPr lang="en-US" sz="4400" dirty="0" smtClean="0">
              <a:latin typeface="Cooper Black" pitchFamily="18" charset="0"/>
            </a:endParaRPr>
          </a:p>
          <a:p>
            <a:pPr algn="ctr"/>
            <a:endParaRPr lang="en-US" sz="4400" dirty="0" smtClean="0">
              <a:latin typeface="Cooper Black" pitchFamily="18" charset="0"/>
            </a:endParaRPr>
          </a:p>
          <a:p>
            <a:pPr algn="ctr"/>
            <a:r>
              <a:rPr lang="en-US" sz="4400" dirty="0" smtClean="0">
                <a:latin typeface="Cooper Black" pitchFamily="18" charset="0"/>
              </a:rPr>
              <a:t>EL </a:t>
            </a:r>
            <a:r>
              <a:rPr lang="en-US" sz="4400" dirty="0" err="1" smtClean="0">
                <a:latin typeface="Cooper Black" pitchFamily="18" charset="0"/>
              </a:rPr>
              <a:t>CHAVO</a:t>
            </a:r>
            <a:r>
              <a:rPr lang="en-US" sz="4400" dirty="0" smtClean="0">
                <a:latin typeface="Cooper Black" pitchFamily="18" charset="0"/>
              </a:rPr>
              <a:t> DEL 8</a:t>
            </a:r>
            <a:endParaRPr lang="es-ES" sz="4400" dirty="0">
              <a:latin typeface="Cooper Black" pitchFamily="18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13" name="tv el chavo del ocho - que bonita vecindad4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tv el chavo del ocho - que bonita vecinda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5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57158" y="2571744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EL CHAVO DEL OCHO  (1972) </a:t>
            </a:r>
            <a:endParaRPr lang="es-ES" dirty="0" smtClean="0"/>
          </a:p>
          <a:p>
            <a:r>
              <a:rPr lang="es-ES" dirty="0" smtClean="0"/>
              <a:t>SERIE DIRIGIDA POR</a:t>
            </a:r>
          </a:p>
          <a:p>
            <a:r>
              <a:rPr lang="es-ES" dirty="0" smtClean="0"/>
              <a:t>ROBERTO GÓMEZ BOLAÑOS		(1 EPISODIO, 1974)</a:t>
            </a:r>
          </a:p>
          <a:p>
            <a:r>
              <a:rPr lang="es-ES" dirty="0" smtClean="0"/>
              <a:t>ENRIQUE SEGOVIANO	 	(1 EPISODIO, 1974)</a:t>
            </a:r>
            <a:r>
              <a:rPr lang="es-ES" b="1" dirty="0" smtClean="0"/>
              <a:t> </a:t>
            </a:r>
          </a:p>
          <a:p>
            <a:endParaRPr lang="es-ES" b="1" dirty="0" smtClean="0"/>
          </a:p>
          <a:p>
            <a:r>
              <a:rPr lang="es-ES" b="1" dirty="0" smtClean="0"/>
              <a:t>CRÉDITOS DE ESCRITURA DE LA SERIE</a:t>
            </a:r>
            <a:endParaRPr lang="es-ES" dirty="0" smtClean="0"/>
          </a:p>
          <a:p>
            <a:r>
              <a:rPr lang="es-ES" dirty="0" smtClean="0"/>
              <a:t>ROBERTO GÓMEZ BOLAÑOS		(2 EPISODIOS, 1972-1974)</a:t>
            </a:r>
          </a:p>
          <a:p>
            <a:endParaRPr lang="es-ES" dirty="0"/>
          </a:p>
        </p:txBody>
      </p:sp>
      <p:pic>
        <p:nvPicPr>
          <p:cNvPr id="8" name="7 Imagen" descr="E SEGOVI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143380"/>
            <a:ext cx="1490659" cy="149065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pe_chespirito_07.jpg"/>
          <p:cNvPicPr>
            <a:picLocks noChangeAspect="1"/>
          </p:cNvPicPr>
          <p:nvPr/>
        </p:nvPicPr>
        <p:blipFill>
          <a:blip r:embed="rId4"/>
          <a:srcRect b="18864"/>
          <a:stretch>
            <a:fillRect/>
          </a:stretch>
        </p:blipFill>
        <p:spPr>
          <a:xfrm>
            <a:off x="7000892" y="2357430"/>
            <a:ext cx="1571636" cy="150019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 advClick="0" advTm="10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57158" y="2000240"/>
            <a:ext cx="7929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REPARTO DE LA SERIE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MARÍA ANTONIETA DE LAS NIEVES	LA CHILINDRINA</a:t>
            </a:r>
          </a:p>
          <a:p>
            <a:r>
              <a:rPr lang="es-ES" dirty="0" smtClean="0"/>
              <a:t>(15 EPISODIOS, 1972-2012)</a:t>
            </a:r>
          </a:p>
          <a:p>
            <a:endParaRPr lang="en-US" dirty="0" smtClean="0"/>
          </a:p>
          <a:p>
            <a:endParaRPr lang="es-ES" dirty="0" smtClean="0"/>
          </a:p>
          <a:p>
            <a:r>
              <a:rPr lang="es-ES" dirty="0" smtClean="0"/>
              <a:t>RAMÓN VALDÉS			DON RAMÓN</a:t>
            </a:r>
          </a:p>
          <a:p>
            <a:r>
              <a:rPr lang="es-ES" dirty="0" smtClean="0"/>
              <a:t>(14 EPISODIOS, 1972-2012)</a:t>
            </a:r>
          </a:p>
          <a:p>
            <a:endParaRPr lang="en-US" dirty="0" smtClean="0"/>
          </a:p>
          <a:p>
            <a:endParaRPr lang="es-ES" dirty="0" smtClean="0"/>
          </a:p>
          <a:p>
            <a:r>
              <a:rPr lang="es-ES" dirty="0" smtClean="0"/>
              <a:t>FLORINDA MEZA GARCÍA		DOÑA FLORINDA</a:t>
            </a:r>
          </a:p>
          <a:p>
            <a:r>
              <a:rPr lang="es-ES" dirty="0" smtClean="0"/>
              <a:t>(13 EPISODIOS, 1972-2012)</a:t>
            </a:r>
          </a:p>
          <a:p>
            <a:endParaRPr lang="es-ES" dirty="0" smtClean="0"/>
          </a:p>
          <a:p>
            <a:r>
              <a:rPr lang="es-ES" dirty="0" smtClean="0"/>
              <a:t>CARLOS VILLAGRÁN		KIKO</a:t>
            </a:r>
          </a:p>
          <a:p>
            <a:r>
              <a:rPr lang="es-ES" dirty="0" smtClean="0"/>
              <a:t>(13 EPISODIOS, 1972-2012)</a:t>
            </a:r>
          </a:p>
        </p:txBody>
      </p:sp>
      <p:pic>
        <p:nvPicPr>
          <p:cNvPr id="11" name="10 Imagen" descr="CHILI.jpg"/>
          <p:cNvPicPr preferRelativeResize="0">
            <a:picLocks/>
          </p:cNvPicPr>
          <p:nvPr/>
        </p:nvPicPr>
        <p:blipFill>
          <a:blip r:embed="rId3" cstate="print"/>
          <a:srcRect l="21430"/>
          <a:stretch>
            <a:fillRect/>
          </a:stretch>
        </p:blipFill>
        <p:spPr>
          <a:xfrm>
            <a:off x="7786709" y="2260584"/>
            <a:ext cx="1000800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CHIL.jpg"/>
          <p:cNvPicPr preferRelativeResize="0">
            <a:picLocks/>
          </p:cNvPicPr>
          <p:nvPr/>
        </p:nvPicPr>
        <p:blipFill>
          <a:blip r:embed="rId4" cstate="print"/>
          <a:srcRect l="17392" r="8924" b="7033"/>
          <a:stretch>
            <a:fillRect/>
          </a:stretch>
        </p:blipFill>
        <p:spPr>
          <a:xfrm>
            <a:off x="6572264" y="2260584"/>
            <a:ext cx="1000132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KIKO.jpg"/>
          <p:cNvPicPr>
            <a:picLocks noChangeAspect="1"/>
          </p:cNvPicPr>
          <p:nvPr/>
        </p:nvPicPr>
        <p:blipFill>
          <a:blip r:embed="rId5" cstate="print"/>
          <a:srcRect l="18750" r="19485" b="-2632"/>
          <a:stretch>
            <a:fillRect/>
          </a:stretch>
        </p:blipFill>
        <p:spPr>
          <a:xfrm>
            <a:off x="6572264" y="5603911"/>
            <a:ext cx="1000132" cy="92869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carlosvillagran.jpg"/>
          <p:cNvPicPr>
            <a:picLocks noChangeAspect="1"/>
          </p:cNvPicPr>
          <p:nvPr/>
        </p:nvPicPr>
        <p:blipFill>
          <a:blip r:embed="rId6"/>
          <a:srcRect l="20940" r="15133" b="9745"/>
          <a:stretch>
            <a:fillRect/>
          </a:stretch>
        </p:blipFill>
        <p:spPr>
          <a:xfrm>
            <a:off x="7786710" y="5603805"/>
            <a:ext cx="1000132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duende8nc.jpg"/>
          <p:cNvPicPr preferRelativeResize="0">
            <a:picLocks/>
          </p:cNvPicPr>
          <p:nvPr/>
        </p:nvPicPr>
        <p:blipFill>
          <a:blip r:embed="rId7" cstate="print">
            <a:lum bright="-10000" contrast="20000"/>
          </a:blip>
          <a:srcRect l="6977"/>
          <a:stretch>
            <a:fillRect/>
          </a:stretch>
        </p:blipFill>
        <p:spPr>
          <a:xfrm>
            <a:off x="6572264" y="3337660"/>
            <a:ext cx="1000800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Ron Damon4.jpg"/>
          <p:cNvPicPr>
            <a:picLocks noChangeAspect="1"/>
          </p:cNvPicPr>
          <p:nvPr/>
        </p:nvPicPr>
        <p:blipFill>
          <a:blip r:embed="rId8"/>
          <a:srcRect l="12401" t="6532" r="22245" b="14622"/>
          <a:stretch>
            <a:fillRect/>
          </a:stretch>
        </p:blipFill>
        <p:spPr>
          <a:xfrm>
            <a:off x="7786710" y="3319461"/>
            <a:ext cx="1000132" cy="92869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jh6opp.jpg"/>
          <p:cNvPicPr preferRelativeResize="0">
            <a:picLocks/>
          </p:cNvPicPr>
          <p:nvPr/>
        </p:nvPicPr>
        <p:blipFill>
          <a:blip r:embed="rId9" cstate="print"/>
          <a:srcRect l="16412" t="9111" b="11599"/>
          <a:stretch>
            <a:fillRect/>
          </a:stretch>
        </p:blipFill>
        <p:spPr>
          <a:xfrm>
            <a:off x="7785144" y="4414850"/>
            <a:ext cx="1000800" cy="9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 descr="doñaflorinda120711.jpg"/>
          <p:cNvPicPr>
            <a:picLocks/>
          </p:cNvPicPr>
          <p:nvPr/>
        </p:nvPicPr>
        <p:blipFill>
          <a:blip r:embed="rId10"/>
          <a:srcRect l="35470" r="25611" b="40086"/>
          <a:stretch>
            <a:fillRect/>
          </a:stretch>
        </p:blipFill>
        <p:spPr>
          <a:xfrm>
            <a:off x="6580215" y="4414851"/>
            <a:ext cx="1000800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 advTm="10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GRUPO DE OPERACIONES Y PROGRAMAS</a:t>
            </a:r>
          </a:p>
          <a:p>
            <a:r>
              <a:rPr lang="es-ES" dirty="0"/>
              <a:t> </a:t>
            </a:r>
          </a:p>
          <a:p>
            <a:r>
              <a:rPr lang="es-ES" dirty="0" smtClean="0"/>
              <a:t>SUS COMPONENTES SE CARACTERIZAN POR LA PUESTA EN ESCENA DE SUS TRABAJOS. ESTARÍA INTEGRADO POR LOS SIGUIENTES PROFESIONALES:</a:t>
            </a:r>
          </a:p>
          <a:p>
            <a:endParaRPr lang="es-ES" dirty="0" smtClean="0"/>
          </a:p>
          <a:p>
            <a:r>
              <a:rPr lang="es-ES" dirty="0" smtClean="0"/>
              <a:t>•  JEFE DE OPERACIONES Y PROGRAMAS</a:t>
            </a:r>
          </a:p>
          <a:p>
            <a:r>
              <a:rPr lang="es-ES" dirty="0" smtClean="0"/>
              <a:t> •  COORDINADORES DE PROGRAMAS </a:t>
            </a:r>
          </a:p>
          <a:p>
            <a:r>
              <a:rPr lang="es-ES" dirty="0" smtClean="0"/>
              <a:t>•  EDITORES DE INFORMATIVOS </a:t>
            </a:r>
          </a:p>
          <a:p>
            <a:r>
              <a:rPr lang="es-ES" dirty="0" smtClean="0"/>
              <a:t>•  COORDINADORES DE ÁREA </a:t>
            </a:r>
          </a:p>
          <a:p>
            <a:r>
              <a:rPr lang="es-ES" dirty="0" smtClean="0"/>
              <a:t>•  REDACTOR </a:t>
            </a:r>
          </a:p>
          <a:p>
            <a:r>
              <a:rPr lang="es-ES" dirty="0" smtClean="0"/>
              <a:t>•  PRESENTADOR/COMENTARISTA</a:t>
            </a:r>
          </a:p>
          <a:p>
            <a:r>
              <a:rPr lang="es-ES" dirty="0" smtClean="0"/>
              <a:t> •  GUIONISTAS </a:t>
            </a:r>
          </a:p>
          <a:p>
            <a:r>
              <a:rPr lang="es-ES" dirty="0" smtClean="0"/>
              <a:t>•  PRODUCTOR</a:t>
            </a:r>
          </a:p>
          <a:p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57158" y="2000240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REPARTO DE LA SERIE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EDGAR VIVAR			SR. ZENÓN BARRIGA  	(10 EPISODIOS, 1974-2012)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RUBÉN AGUIRRE			PROF. </a:t>
            </a:r>
            <a:r>
              <a:rPr lang="es-ES" dirty="0" err="1" smtClean="0"/>
              <a:t>JIRAFALES</a:t>
            </a:r>
            <a:endParaRPr lang="es-ES" dirty="0" smtClean="0"/>
          </a:p>
          <a:p>
            <a:r>
              <a:rPr lang="es-ES" dirty="0" smtClean="0"/>
              <a:t>(10 EPISODIOS, 1974-2012)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ANGELINES FERNÁNDEZ		DOÑA </a:t>
            </a:r>
            <a:r>
              <a:rPr lang="es-ES" dirty="0" err="1" smtClean="0"/>
              <a:t>CLEOTILDES</a:t>
            </a:r>
            <a:r>
              <a:rPr lang="es-ES" dirty="0" smtClean="0"/>
              <a:t> </a:t>
            </a:r>
          </a:p>
          <a:p>
            <a:r>
              <a:rPr lang="es-ES" dirty="0" smtClean="0"/>
              <a:t>(9  9 EPISODIOS, 1974-2012)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HORACIO GÓMEZ BOLAÑOS		GODÍNEZ 		</a:t>
            </a:r>
          </a:p>
          <a:p>
            <a:r>
              <a:rPr lang="es-ES" dirty="0" smtClean="0"/>
              <a:t>(9 EPISODIOS, 1974-2012)</a:t>
            </a:r>
            <a:endParaRPr lang="es-ES" dirty="0"/>
          </a:p>
        </p:txBody>
      </p:sp>
      <p:pic>
        <p:nvPicPr>
          <p:cNvPr id="20" name="19 Imagen" descr="profesor-jirafales-492x398.jpg"/>
          <p:cNvPicPr>
            <a:picLocks noChangeAspect="1"/>
          </p:cNvPicPr>
          <p:nvPr/>
        </p:nvPicPr>
        <p:blipFill>
          <a:blip r:embed="rId3" cstate="print"/>
          <a:srcRect l="21707" r="6972" b="18649"/>
          <a:stretch>
            <a:fillRect/>
          </a:stretch>
        </p:blipFill>
        <p:spPr>
          <a:xfrm>
            <a:off x="7772400" y="3330222"/>
            <a:ext cx="1006605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 descr="gordo_bariiga[1].jpg"/>
          <p:cNvPicPr preferRelativeResize="0">
            <a:picLocks/>
          </p:cNvPicPr>
          <p:nvPr/>
        </p:nvPicPr>
        <p:blipFill>
          <a:blip r:embed="rId4"/>
          <a:srcRect l="37333" t="296" r="9001" b="31940"/>
          <a:stretch>
            <a:fillRect/>
          </a:stretch>
        </p:blipFill>
        <p:spPr>
          <a:xfrm>
            <a:off x="7727950" y="2273300"/>
            <a:ext cx="1066800" cy="93345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21 Imagen" descr="5472375749_e0be841a0d.jpg"/>
          <p:cNvPicPr preferRelativeResize="0">
            <a:picLocks/>
          </p:cNvPicPr>
          <p:nvPr/>
        </p:nvPicPr>
        <p:blipFill>
          <a:blip r:embed="rId5" cstate="print"/>
          <a:srcRect l="20270" t="4441" r="13130" b="2287"/>
          <a:stretch>
            <a:fillRect/>
          </a:stretch>
        </p:blipFill>
        <p:spPr>
          <a:xfrm>
            <a:off x="6549350" y="2277950"/>
            <a:ext cx="1000800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22 Imagen" descr="profesor.jpg"/>
          <p:cNvPicPr preferRelativeResize="0">
            <a:picLocks/>
          </p:cNvPicPr>
          <p:nvPr/>
        </p:nvPicPr>
        <p:blipFill>
          <a:blip r:embed="rId6"/>
          <a:srcRect l="2945" r="15882" b="4069"/>
          <a:stretch>
            <a:fillRect/>
          </a:stretch>
        </p:blipFill>
        <p:spPr>
          <a:xfrm>
            <a:off x="6661150" y="3340100"/>
            <a:ext cx="933450" cy="93345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24 Imagen" descr="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4411550"/>
            <a:ext cx="1009957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25 Imagen" descr="GO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7950" y="5518150"/>
            <a:ext cx="1009958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HOR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642" y="5522800"/>
            <a:ext cx="1009958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700" y="4456000"/>
            <a:ext cx="1009957" cy="928800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5013-24DA-4C24-9374-B0196D6F7AB1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 advTm="10000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sp>
        <p:nvSpPr>
          <p:cNvPr id="6" name="5 CuadroTexto"/>
          <p:cNvSpPr txBox="1"/>
          <p:nvPr/>
        </p:nvSpPr>
        <p:spPr>
          <a:xfrm>
            <a:off x="357158" y="2000240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REPARTO DE LA SERIE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ROBERTO GÓMEZ BOLAÑOS		EL CHAVO DEL OCHO</a:t>
            </a:r>
          </a:p>
          <a:p>
            <a:r>
              <a:rPr lang="es-ES" dirty="0" smtClean="0"/>
              <a:t>(8 EPISODIOS, 1972-1974)</a:t>
            </a:r>
          </a:p>
          <a:p>
            <a:endParaRPr lang="es-ES" dirty="0" smtClean="0"/>
          </a:p>
          <a:p>
            <a:r>
              <a:rPr lang="es-ES" dirty="0" smtClean="0"/>
              <a:t>MARIBEL FERNÁNDEZ		GLORIA 		</a:t>
            </a:r>
          </a:p>
          <a:p>
            <a:r>
              <a:rPr lang="es-ES" dirty="0" smtClean="0"/>
              <a:t>(3 EPISODIOS, 1972-1974)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RAÚL 'CHATO' PADILLA		JAIMITO, EL CARTERO</a:t>
            </a:r>
          </a:p>
          <a:p>
            <a:r>
              <a:rPr lang="es-ES" dirty="0" smtClean="0"/>
              <a:t>(1 EPISODIO, 1974-1988)</a:t>
            </a:r>
            <a:endParaRPr lang="es-ES" dirty="0"/>
          </a:p>
        </p:txBody>
      </p:sp>
      <p:pic>
        <p:nvPicPr>
          <p:cNvPr id="15" name="14 Imagen" descr="EL 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0" y="2273300"/>
            <a:ext cx="1009958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EL CH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093" y="2277950"/>
            <a:ext cx="1009957" cy="9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G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43" y="3340100"/>
            <a:ext cx="1009957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 descr="OL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643" y="3340100"/>
            <a:ext cx="1009957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 descr="ELCH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4456000"/>
            <a:ext cx="1009957" cy="928800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ELCHA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43" y="4451350"/>
            <a:ext cx="1009957" cy="928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1163-4E26-4581-9981-DC8898342311}" type="datetime1">
              <a:rPr lang="es-ES" smtClean="0"/>
              <a:pPr/>
              <a:t>04/11/2012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 spd="slow" advClick="0" advTm="10000">
    <p:pull dir="l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2125 L -0.00138 -0.317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5532 L 3.88889E-6 -0.333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1338 L 2.77778E-6 -0.3333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2639 L 1.66667E-6 -0.3333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884 L 2.77778E-6 -0.3333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21181 L 0.00625 -0.31759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0903 L 5.55556E-7 -0.3333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15995 L 2.5E-6 -0.3333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16759 L -1.94444E-6 -0.333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11" name="El chavo SONID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11 Imagen" descr="elenco.jpg"/>
          <p:cNvPicPr>
            <a:picLocks noChangeAspect="1"/>
          </p:cNvPicPr>
          <p:nvPr/>
        </p:nvPicPr>
        <p:blipFill>
          <a:blip r:embed="rId5"/>
          <a:srcRect t="2966" b="5289"/>
          <a:stretch>
            <a:fillRect/>
          </a:stretch>
        </p:blipFill>
        <p:spPr>
          <a:xfrm>
            <a:off x="1816100" y="1917700"/>
            <a:ext cx="5491459" cy="412432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El chavo SONID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SE PRODUCEN LOS PROGRAMAS DE TELEVISIÓN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27200" y="1900535"/>
            <a:ext cx="57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  <a:hlinkClick r:id="rId5"/>
              </a:rPr>
              <a:t>SEMBLANZA DE LOS ACTORES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ARTE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86000" y="2540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7158" y="2000240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REPARTO DE LA SERIE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ROBERTO GÓMEZ BOLAÑOS		EL CHAVO DEL OCHO</a:t>
            </a:r>
          </a:p>
          <a:p>
            <a:r>
              <a:rPr lang="es-ES" dirty="0" smtClean="0"/>
              <a:t>(8 EPISODIOS, 1972-1974)</a:t>
            </a:r>
          </a:p>
          <a:p>
            <a:endParaRPr lang="es-ES" dirty="0" smtClean="0"/>
          </a:p>
          <a:p>
            <a:r>
              <a:rPr lang="es-ES" dirty="0" smtClean="0"/>
              <a:t>MARIBEL FERNÁNDEZ		GLORIA 		</a:t>
            </a:r>
          </a:p>
          <a:p>
            <a:r>
              <a:rPr lang="es-ES" dirty="0" smtClean="0"/>
              <a:t>(3 EPISODIOS, 1972-1974)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RAÚL 'CHATO' PADILLA		JAIMITO, EL CARTERO</a:t>
            </a:r>
          </a:p>
          <a:p>
            <a:r>
              <a:rPr lang="es-ES" dirty="0" smtClean="0"/>
              <a:t>(1 EPISODIO, 1974-1988)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27100" y="762000"/>
            <a:ext cx="6578600" cy="189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SERIE PRODUCIDA POR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MARY CABAÑAS		ASISTENTE DE PRODUCTOR (1 EPISODIO, 1974)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MARÍA </a:t>
            </a:r>
            <a:r>
              <a:rPr lang="es-ES" dirty="0" err="1" smtClean="0">
                <a:solidFill>
                  <a:schemeClr val="bg1"/>
                </a:solidFill>
              </a:rPr>
              <a:t>GORDOA</a:t>
            </a:r>
            <a:r>
              <a:rPr lang="es-ES" dirty="0" smtClean="0">
                <a:solidFill>
                  <a:schemeClr val="bg1"/>
                </a:solidFill>
              </a:rPr>
              <a:t>		ASISTENTE DE PRODUCTOR (1 EPISODIO, 1974)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SERIE FOTOGRAFÍA POR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HUGO GUZMÁN	 	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JORGE S. LEÓN	 	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JOSÉ LUIS </a:t>
            </a:r>
            <a:r>
              <a:rPr lang="es-ES" dirty="0" err="1" smtClean="0">
                <a:solidFill>
                  <a:schemeClr val="bg1"/>
                </a:solidFill>
              </a:rPr>
              <a:t>VILCHIS</a:t>
            </a:r>
            <a:r>
              <a:rPr lang="es-ES" dirty="0" smtClean="0">
                <a:solidFill>
                  <a:schemeClr val="bg1"/>
                </a:solidFill>
              </a:rPr>
              <a:t>	 	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SERIE MONTAJE POR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MARTÍN SANTILLANA	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SERIE DISEÑO DE PRODUCCIÓN POR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JULIO </a:t>
            </a:r>
            <a:r>
              <a:rPr lang="es-ES" dirty="0" err="1" smtClean="0">
                <a:solidFill>
                  <a:schemeClr val="bg1"/>
                </a:solidFill>
              </a:rPr>
              <a:t>LATUFF</a:t>
            </a:r>
            <a:r>
              <a:rPr lang="es-ES" dirty="0" smtClean="0">
                <a:solidFill>
                  <a:schemeClr val="bg1"/>
                </a:solidFill>
              </a:rPr>
              <a:t>	 	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CÉSAR ROMERO	 	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SERIE DEPARTAMENTO DE MAQUILLAJE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MARY GUEVARA		MAQUILLAJE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SERIE DIRECCIÓN DE PRODUCCIÓN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CARMEN OCHOA 		DIRECTOR DE PRODUCCIÓN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SERIE DEPARTAMENTO DE ARTE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NESTOR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HERNANDEZ</a:t>
            </a:r>
            <a:r>
              <a:rPr lang="es-ES" dirty="0" smtClean="0">
                <a:solidFill>
                  <a:schemeClr val="bg1"/>
                </a:solidFill>
              </a:rPr>
              <a:t>	SETS AND </a:t>
            </a:r>
            <a:r>
              <a:rPr lang="es-ES" dirty="0" err="1" smtClean="0">
                <a:solidFill>
                  <a:schemeClr val="bg1"/>
                </a:solidFill>
              </a:rPr>
              <a:t>PROPS</a:t>
            </a:r>
            <a:r>
              <a:rPr lang="es-ES" dirty="0" smtClean="0">
                <a:solidFill>
                  <a:schemeClr val="bg1"/>
                </a:solidFill>
              </a:rPr>
              <a:t>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SALVADOR JIMÉNEZ	SETS AND </a:t>
            </a:r>
            <a:r>
              <a:rPr lang="es-ES" dirty="0" err="1" smtClean="0">
                <a:solidFill>
                  <a:schemeClr val="bg1"/>
                </a:solidFill>
              </a:rPr>
              <a:t>PROPS</a:t>
            </a:r>
            <a:r>
              <a:rPr lang="es-ES" dirty="0" smtClean="0">
                <a:solidFill>
                  <a:schemeClr val="bg1"/>
                </a:solidFill>
              </a:rPr>
              <a:t>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SERIE DEPARTAMENTO DE SONIDO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RAMÓN CRUZ	 	SONIDO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ROGELIO HERNÁNDEZ	SONIDO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RICARDO SÁNCHEZ	.... 	SONIDO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SERIE CÁMARA Y DEPARTAMENTO ELÉCTRICO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DAVID LEAL	 	CONTROLADOR DE VIDEO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LUIS MACÍAS	 	OPERADOR DE CINTA DE VIDEO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JESÚS RAYA		TÉCNICO EN ILUMINACIÓN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EDGARDO RODRÍGUEZ	CONTROLADOR DE VIDEO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CARLOS RUÍZ		TÉCNICO EN ILUMINACIÓN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JOSÉ M. ZAPATA		TÉCNICO EN ILUMINACIÓN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SERIE DEPARTAMENTO DE MÚSICA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ROBERTO GÓMEZ BOLAÑOS	CANCIONES (1 EPISODIO, 1974)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 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JAVIER ORTEGA		MUSICALIZACIÓN 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SERIE OTROS MIEMBROS DEL EQUIPO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JORGE GUTIÉRREZ ZAMORA	</a:t>
            </a:r>
            <a:r>
              <a:rPr lang="es-ES" dirty="0" err="1" smtClean="0">
                <a:solidFill>
                  <a:schemeClr val="bg1"/>
                </a:solidFill>
              </a:rPr>
              <a:t>PROGRAM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PRESENTATION</a:t>
            </a:r>
            <a:r>
              <a:rPr lang="es-ES" dirty="0" smtClean="0">
                <a:solidFill>
                  <a:schemeClr val="bg1"/>
                </a:solidFill>
              </a:rPr>
              <a:t>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ANA </a:t>
            </a:r>
            <a:r>
              <a:rPr lang="es-ES" dirty="0" err="1" smtClean="0">
                <a:solidFill>
                  <a:schemeClr val="bg1"/>
                </a:solidFill>
              </a:rPr>
              <a:t>LILIAN</a:t>
            </a:r>
            <a:r>
              <a:rPr lang="es-ES" dirty="0" smtClean="0">
                <a:solidFill>
                  <a:schemeClr val="bg1"/>
                </a:solidFill>
              </a:rPr>
              <a:t> DE LA </a:t>
            </a:r>
            <a:r>
              <a:rPr lang="es-ES" dirty="0" err="1" smtClean="0">
                <a:solidFill>
                  <a:schemeClr val="bg1"/>
                </a:solidFill>
              </a:rPr>
              <a:t>MACORRA</a:t>
            </a:r>
            <a:r>
              <a:rPr lang="es-ES" dirty="0" smtClean="0">
                <a:solidFill>
                  <a:schemeClr val="bg1"/>
                </a:solidFill>
              </a:rPr>
              <a:t>	ASISTENTE DE PRODUCCIÓN (EPISODIOS DESCONOCIDOS)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MANUEL RUIZ ESPARZA	JEFE DE PISO (EPISODIOS DESCONOCIDOS)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LEOPOLDO TERRAZAS 	</a:t>
            </a:r>
            <a:r>
              <a:rPr lang="es-ES" dirty="0" err="1" smtClean="0">
                <a:solidFill>
                  <a:schemeClr val="bg1"/>
                </a:solidFill>
              </a:rPr>
              <a:t>SWITCHER</a:t>
            </a:r>
            <a:r>
              <a:rPr lang="es-ES" dirty="0" smtClean="0">
                <a:solidFill>
                  <a:schemeClr val="bg1"/>
                </a:solidFill>
              </a:rPr>
              <a:t> (EPISODIOS DESCONOCIDOS)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 spd="slow" advClick="0" advTm="1988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37801 L -0.00052 -1.391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JEFE DE OPERACIONES Y PROGRAMAS </a:t>
            </a:r>
          </a:p>
          <a:p>
            <a:endParaRPr lang="es-ES" b="1" dirty="0"/>
          </a:p>
          <a:p>
            <a:r>
              <a:rPr lang="es-ES" dirty="0" smtClean="0"/>
              <a:t>PROFESIONAL CAPAZ DE PLANIFICAR Y COORDINAR CON PLENA INICIATIVA EL CONJUNTO DE ESPACIOS TELEVISIVOS DE UNA O VARIAS EMISORAS, COORDINANDO LOS MEDIOS TÉCNICOS Y EL CONJUNTO DE ESPACIOS TELEVISIVOS DE UNA EMISORA, BAJO LA SUPERVISIÓN DE SUS SUPERIORES.</a:t>
            </a:r>
          </a:p>
          <a:p>
            <a:endParaRPr lang="es-ES" dirty="0"/>
          </a:p>
        </p:txBody>
      </p:sp>
      <p:pic>
        <p:nvPicPr>
          <p:cNvPr id="6" name="5 Imagen" descr="planeacion_y_diseno_de_progra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786190"/>
            <a:ext cx="4429156" cy="2210602"/>
          </a:xfrm>
          <a:prstGeom prst="rect">
            <a:avLst/>
          </a:prstGeom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COORDINADORES DE PROGRAMAS </a:t>
            </a:r>
          </a:p>
          <a:p>
            <a:endParaRPr lang="es-ES" dirty="0" smtClean="0"/>
          </a:p>
          <a:p>
            <a:r>
              <a:rPr lang="es-ES" dirty="0" smtClean="0"/>
              <a:t>DEBERÁN CONOCER EL USO Y EL MANEJO DE LOS EQUIPOS DE BAJA FRECUENCIA NECESARIOS PARA SU TRABAJO.</a:t>
            </a:r>
          </a:p>
          <a:p>
            <a:endParaRPr lang="es-ES" dirty="0"/>
          </a:p>
        </p:txBody>
      </p:sp>
      <p:pic>
        <p:nvPicPr>
          <p:cNvPr id="10" name="9 Imagen" descr="BAJA FRECUENCIA 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819840"/>
            <a:ext cx="2928958" cy="2198563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EDITORES DE INFORMATIVOS</a:t>
            </a:r>
          </a:p>
          <a:p>
            <a:endParaRPr lang="es-ES" dirty="0" smtClean="0"/>
          </a:p>
          <a:p>
            <a:r>
              <a:rPr lang="es-ES" dirty="0" smtClean="0"/>
              <a:t>POSEEN CONOCIMIENTOS SUFICIENTES PARA CREAR, REALIZAR, PRODUCIR Y DIRIGIR ESPACIOS TELEVISIVOS INFORMATIVOS EN SUS DIVERSAS FASES. TAMBIÉN DEBERÁN CONOCER EL USO Y EL MANEJO DE LOS EQUIPOS DE BAJA FRECUENCIA, AUNQUE ESTO ES MÁS PROPIO DE LOS REALIZADORES.</a:t>
            </a:r>
          </a:p>
          <a:p>
            <a:endParaRPr lang="es-ES" dirty="0"/>
          </a:p>
        </p:txBody>
      </p:sp>
      <p:pic>
        <p:nvPicPr>
          <p:cNvPr id="11" name="10 Imagen" descr="REDA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58" y="3857628"/>
            <a:ext cx="3786178" cy="2215615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COORDINADORES DE ÁREA</a:t>
            </a:r>
          </a:p>
          <a:p>
            <a:endParaRPr lang="es-ES" dirty="0"/>
          </a:p>
          <a:p>
            <a:r>
              <a:rPr lang="es-ES" dirty="0" smtClean="0"/>
              <a:t>SE ENCARGAN DE CONFECCIONAR Y REALIZAR, DE FORMA ESCRITA O HABLADA, TODO TIPO DE ESPACIOS TELEVISIVOS.</a:t>
            </a:r>
          </a:p>
          <a:p>
            <a:endParaRPr lang="es-ES" dirty="0"/>
          </a:p>
        </p:txBody>
      </p:sp>
      <p:pic>
        <p:nvPicPr>
          <p:cNvPr id="10" name="9 Imagen" descr="ESPA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857628"/>
            <a:ext cx="2952770" cy="2214578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REDACTOR</a:t>
            </a:r>
          </a:p>
          <a:p>
            <a:endParaRPr lang="es-ES" dirty="0" smtClean="0"/>
          </a:p>
          <a:p>
            <a:r>
              <a:rPr lang="es-ES" dirty="0" smtClean="0"/>
              <a:t>CADA NOTICIA A CUBRIR SE ASIGNA A LA FIGURA DEL REDACTOR, TAMBIÉN CAPAZ DE CONFECCIONAR O DE REALIZAR DE FORMA ESCRITA O HABLADA TODO TIPO DE ESPACIOS TELEVISIVOS EN SUS DIVERSAS FASES. DEBE CONOCER Y MANEJAR LOS EQUIPOS DE BAJA FRECUENCIA.</a:t>
            </a:r>
          </a:p>
          <a:p>
            <a:endParaRPr lang="es-ES" dirty="0"/>
          </a:p>
        </p:txBody>
      </p:sp>
      <p:pic>
        <p:nvPicPr>
          <p:cNvPr id="11" name="10 Imagen" descr="RED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857628"/>
            <a:ext cx="2794420" cy="2214578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PRESENTADOR/COMENTARISTA</a:t>
            </a:r>
          </a:p>
          <a:p>
            <a:endParaRPr lang="es-ES" dirty="0" smtClean="0"/>
          </a:p>
          <a:p>
            <a:r>
              <a:rPr lang="es-ES" dirty="0" smtClean="0"/>
              <a:t>COMO INDICA SU DENOMINACIÓN, PRESENTA, COMENTA Y CONDUCE PROGRAMAS DE VARIADA ÍNDOLE.</a:t>
            </a:r>
          </a:p>
          <a:p>
            <a:endParaRPr lang="es-ES" dirty="0"/>
          </a:p>
        </p:txBody>
      </p:sp>
      <p:pic>
        <p:nvPicPr>
          <p:cNvPr id="10" name="9 Imagen" descr="PRESENTADO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857628"/>
            <a:ext cx="3337035" cy="2214578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SE PRODUCEN LOS PROGRAMAS DE TELEVISIÓN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Marcador de contenido" descr="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1928826" cy="1341792"/>
          </a:xfrm>
        </p:spPr>
      </p:pic>
      <p:cxnSp>
        <p:nvCxnSpPr>
          <p:cNvPr id="7" name="6 Conector recto"/>
          <p:cNvCxnSpPr/>
          <p:nvPr/>
        </p:nvCxnSpPr>
        <p:spPr>
          <a:xfrm>
            <a:off x="2643174" y="1427148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85720" y="200024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GUIONISTAS</a:t>
            </a:r>
          </a:p>
          <a:p>
            <a:endParaRPr lang="es-ES" dirty="0"/>
          </a:p>
          <a:p>
            <a:r>
              <a:rPr lang="es-ES" dirty="0" smtClean="0"/>
              <a:t>SON LOS ENCARGADOS DE HACER LOS GUIONES TÉCNICOS Y/O LITERARIOS DE LOS DISTINTOS ESPACIOS TELEVISIVOS.</a:t>
            </a:r>
          </a:p>
          <a:p>
            <a:r>
              <a:rPr lang="es-ES" dirty="0" smtClean="0"/>
              <a:t> </a:t>
            </a:r>
          </a:p>
          <a:p>
            <a:endParaRPr lang="es-ES" dirty="0"/>
          </a:p>
        </p:txBody>
      </p:sp>
      <p:pic>
        <p:nvPicPr>
          <p:cNvPr id="11" name="10 Imagen" descr="WO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857628"/>
            <a:ext cx="1903153" cy="2214578"/>
          </a:xfrm>
          <a:prstGeom prst="rect">
            <a:avLst/>
          </a:prstGeom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6E18-B58F-4E51-B2D2-5D084ACB3894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563</Words>
  <Application>Microsoft Office PowerPoint</Application>
  <PresentationFormat>Presentación en pantalla (4:3)</PresentationFormat>
  <Paragraphs>216</Paragraphs>
  <Slides>24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Diapositiva 12</vt:lpstr>
      <vt:lpstr>Diapositiva 13</vt:lpstr>
      <vt:lpstr>COMO SE PRODUCEN LOS PROGRAMAS DE TELEVISIÓN</vt:lpstr>
      <vt:lpstr>Diapositiva 15</vt:lpstr>
      <vt:lpstr>Diapositiva 16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COMO SE PRODUCEN LOS PROGRAMAS DE TELEVISIÓN</vt:lpstr>
      <vt:lpstr>Diapositiva 24</vt:lpstr>
    </vt:vector>
  </TitlesOfParts>
  <Company>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</dc:creator>
  <cp:lastModifiedBy>F</cp:lastModifiedBy>
  <cp:revision>83</cp:revision>
  <dcterms:created xsi:type="dcterms:W3CDTF">2012-11-03T05:30:21Z</dcterms:created>
  <dcterms:modified xsi:type="dcterms:W3CDTF">2012-11-04T16:31:08Z</dcterms:modified>
</cp:coreProperties>
</file>